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8" r:id="rId1"/>
  </p:sldMasterIdLst>
  <p:notesMasterIdLst>
    <p:notesMasterId r:id="rId17"/>
  </p:notesMasterIdLst>
  <p:sldIdLst>
    <p:sldId id="261" r:id="rId2"/>
    <p:sldId id="262" r:id="rId3"/>
    <p:sldId id="263" r:id="rId4"/>
    <p:sldId id="275" r:id="rId5"/>
    <p:sldId id="260" r:id="rId6"/>
    <p:sldId id="264" r:id="rId7"/>
    <p:sldId id="265" r:id="rId8"/>
    <p:sldId id="266" r:id="rId9"/>
    <p:sldId id="268" r:id="rId10"/>
    <p:sldId id="267" r:id="rId11"/>
    <p:sldId id="269" r:id="rId12"/>
    <p:sldId id="272" r:id="rId13"/>
    <p:sldId id="271" r:id="rId14"/>
    <p:sldId id="273" r:id="rId15"/>
    <p:sldId id="270" r:id="rId16"/>
  </p:sldIdLst>
  <p:sldSz cx="12192000" cy="6858000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Wingdings 3" panose="05040102010807070707" pitchFamily="18" charset="2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24096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113051" cy="2427975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5381" y="4025899"/>
            <a:ext cx="2302624" cy="2531375"/>
          </a:xfrm>
        </p:spPr>
        <p:txBody>
          <a:bodyPr anchor="t"/>
          <a:lstStyle>
            <a:lvl1pPr marL="0" indent="0" algn="r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80;p16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16972" y="3875775"/>
            <a:ext cx="7417878" cy="268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3667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5813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411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42390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7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008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035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8102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2279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817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8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113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99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5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3006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963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4247" y="452718"/>
            <a:ext cx="8266587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oogle Shape;86;p17"/>
          <p:cNvPicPr preferRelativeResize="0"/>
          <p:nvPr userDrawn="1"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69700" y="327375"/>
            <a:ext cx="1329275" cy="96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368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.png"/><Relationship Id="rId7" Type="http://schemas.openxmlformats.org/officeDocument/2006/relationships/hyperlink" Target="mailto:phxaises1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ses.org/membershi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mailto:phxaises1@gamil.co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leonbegay2014@gmail.com" TargetMode="External"/><Relationship Id="rId3" Type="http://schemas.openxmlformats.org/officeDocument/2006/relationships/hyperlink" Target="mailto:lsisto@rpaeng.com" TargetMode="External"/><Relationship Id="rId7" Type="http://schemas.openxmlformats.org/officeDocument/2006/relationships/hyperlink" Target="mailto:caitlinwatson03@gmail.com" TargetMode="External"/><Relationship Id="rId2" Type="http://schemas.openxmlformats.org/officeDocument/2006/relationships/hyperlink" Target="mailto:arnwatson09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ajohn21@asu.edu" TargetMode="External"/><Relationship Id="rId5" Type="http://schemas.openxmlformats.org/officeDocument/2006/relationships/hyperlink" Target="mailto:quesha.avalos@gmail.com" TargetMode="External"/><Relationship Id="rId4" Type="http://schemas.openxmlformats.org/officeDocument/2006/relationships/hyperlink" Target="mailto:martinmanuel602@gmail.com" TargetMode="Externa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eonbegay2014@gmail.com" TargetMode="External"/><Relationship Id="rId2" Type="http://schemas.openxmlformats.org/officeDocument/2006/relationships/hyperlink" Target="http://www.phxais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hyperlink" Target="mailto:phxaises1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hyperlink" Target="mailto:phxaises1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5078" y="1447800"/>
            <a:ext cx="9472246" cy="2427975"/>
          </a:xfrm>
        </p:spPr>
        <p:txBody>
          <a:bodyPr anchor="t" anchorCtr="0"/>
          <a:lstStyle/>
          <a:p>
            <a:r>
              <a:rPr lang="en-US" sz="6000" dirty="0"/>
              <a:t>Phoenix AISES </a:t>
            </a:r>
            <a:r>
              <a:rPr lang="en-US" dirty="0"/>
              <a:t>General Meeting- March 2019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SzPts val="3045"/>
            </a:pPr>
            <a:r>
              <a:rPr lang="en-US" dirty="0"/>
              <a:t>03/31/2019 @ 6:30pm-8:30pm</a:t>
            </a:r>
          </a:p>
          <a:p>
            <a:pPr lvl="0" algn="r">
              <a:spcBef>
                <a:spcPts val="1020"/>
              </a:spcBef>
              <a:buSzPts val="3045"/>
            </a:pPr>
            <a:r>
              <a:rPr lang="en-US" dirty="0"/>
              <a:t>Native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65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/>
              <a:t>Social Events</a:t>
            </a:r>
            <a:endParaRPr lang="en-US"/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xmlns="" id="{A68C2624-4E41-4F6A-B833-D9851864D6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2323" r="8811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2108" y="2438400"/>
            <a:ext cx="3307744" cy="38099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Networking Night:</a:t>
            </a:r>
          </a:p>
          <a:p>
            <a:pPr lvl="1"/>
            <a:r>
              <a:rPr lang="en-US" dirty="0"/>
              <a:t>03/28/2019 @ Four Peaks Brewery (Tempe)</a:t>
            </a:r>
          </a:p>
          <a:p>
            <a:r>
              <a:rPr lang="en-US" dirty="0"/>
              <a:t>Bowling Night:</a:t>
            </a:r>
          </a:p>
          <a:p>
            <a:pPr lvl="1"/>
            <a:r>
              <a:rPr lang="en-US" dirty="0"/>
              <a:t>Tentatively for the </a:t>
            </a:r>
            <a:r>
              <a:rPr lang="en-US" dirty="0" smtClean="0"/>
              <a:t>second week of April</a:t>
            </a:r>
            <a:endParaRPr lang="en-US" dirty="0"/>
          </a:p>
          <a:p>
            <a:pPr lvl="1"/>
            <a:r>
              <a:rPr lang="en-US" dirty="0"/>
              <a:t>More information to be </a:t>
            </a:r>
            <a:r>
              <a:rPr lang="en-US" dirty="0" smtClean="0"/>
              <a:t>announced</a:t>
            </a:r>
          </a:p>
        </p:txBody>
      </p:sp>
    </p:spTree>
    <p:extLst>
      <p:ext uri="{BB962C8B-B14F-4D97-AF65-F5344CB8AC3E}">
        <p14:creationId xmlns:p14="http://schemas.microsoft.com/office/powerpoint/2010/main" val="1515684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1450259"/>
            <a:ext cx="3753599" cy="14421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600"/>
              <a:t>Volunteering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771193"/>
            <a:ext cx="3754987" cy="3248608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n-US" sz="1700" dirty="0"/>
              <a:t>STEAM Day</a:t>
            </a:r>
          </a:p>
          <a:p>
            <a:pPr lvl="1"/>
            <a:r>
              <a:rPr lang="en-US" sz="1700" dirty="0"/>
              <a:t>ASU AISES Partnership</a:t>
            </a:r>
          </a:p>
          <a:p>
            <a:pPr lvl="1"/>
            <a:r>
              <a:rPr lang="en-US" sz="1700" dirty="0"/>
              <a:t>Caser Chavez High School</a:t>
            </a:r>
          </a:p>
          <a:p>
            <a:pPr lvl="1"/>
            <a:r>
              <a:rPr lang="en-US" sz="1700" dirty="0"/>
              <a:t>03/30/2019 from 12pm to 3 </a:t>
            </a:r>
            <a:r>
              <a:rPr lang="en-US" sz="1700" dirty="0" smtClean="0"/>
              <a:t>pm</a:t>
            </a:r>
          </a:p>
          <a:p>
            <a:pPr lvl="2"/>
            <a:r>
              <a:rPr lang="en-US" sz="1500" dirty="0" smtClean="0"/>
              <a:t>Update: Postposed</a:t>
            </a:r>
            <a:endParaRPr lang="en-US" sz="1500" dirty="0"/>
          </a:p>
          <a:p>
            <a:r>
              <a:rPr lang="en-US" sz="1700" dirty="0"/>
              <a:t>Feed My Starving Children</a:t>
            </a:r>
          </a:p>
          <a:p>
            <a:pPr lvl="1"/>
            <a:r>
              <a:rPr lang="en-US" sz="1700" dirty="0" smtClean="0"/>
              <a:t>Tentatively for April 18th</a:t>
            </a:r>
            <a:endParaRPr lang="en-US" sz="1700" dirty="0"/>
          </a:p>
          <a:p>
            <a:pPr lvl="1"/>
            <a:r>
              <a:rPr lang="en-US" sz="1700" dirty="0"/>
              <a:t>2 hours in the evening</a:t>
            </a:r>
          </a:p>
          <a:p>
            <a:r>
              <a:rPr lang="en-US" sz="1900" dirty="0"/>
              <a:t>Email </a:t>
            </a:r>
            <a:r>
              <a:rPr lang="en-US" sz="1900" dirty="0">
                <a:hlinkClick r:id="rId7"/>
              </a:rPr>
              <a:t>phxaises1@gmail.com</a:t>
            </a:r>
            <a:r>
              <a:rPr lang="en-US" sz="1900" dirty="0"/>
              <a:t> for more information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D8418F1-21F1-4683-B051-0563E929F8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8"/>
          <a:srcRect r="1" b="6129"/>
          <a:stretch/>
        </p:blipFill>
        <p:spPr>
          <a:xfrm>
            <a:off x="5050389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9235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F37172-B99E-49D7-B0EA-8E995993E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D0C94B-DE33-4C1C-AB0E-43C0FE765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5120206" cy="4195481"/>
          </a:xfrm>
        </p:spPr>
        <p:txBody>
          <a:bodyPr/>
          <a:lstStyle/>
          <a:p>
            <a:r>
              <a:rPr lang="en-US" dirty="0"/>
              <a:t>Join a Committee</a:t>
            </a:r>
          </a:p>
          <a:p>
            <a:pPr lvl="1"/>
            <a:r>
              <a:rPr lang="en-US" dirty="0"/>
              <a:t>Golf Tournament</a:t>
            </a:r>
          </a:p>
          <a:p>
            <a:pPr lvl="1"/>
            <a:r>
              <a:rPr lang="en-US" dirty="0"/>
              <a:t>Scholarship</a:t>
            </a:r>
          </a:p>
          <a:p>
            <a:r>
              <a:rPr lang="en-US" dirty="0"/>
              <a:t>Attend General Meetings</a:t>
            </a:r>
          </a:p>
          <a:p>
            <a:r>
              <a:rPr lang="en-US" dirty="0"/>
              <a:t>Attend Social Events</a:t>
            </a:r>
          </a:p>
          <a:p>
            <a:r>
              <a:rPr lang="en-US" dirty="0"/>
              <a:t>Attend Volunteering Events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CEDDD7-B44F-4F22-9A3F-FA4D81989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02" y="1872945"/>
            <a:ext cx="4250432" cy="42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11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9BDC5A-27A3-44C7-BE03-61D58750B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DA3AEE-E050-478C-902A-F2A495D8B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AISES Membership Drive (Deadline </a:t>
            </a:r>
            <a:r>
              <a:rPr lang="en-US" b="1" dirty="0"/>
              <a:t>March 31</a:t>
            </a:r>
            <a:r>
              <a:rPr lang="en-US" b="1" baseline="30000" dirty="0"/>
              <a:t>st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Professionals ($25), College Students ($5), and Free for Pre-college</a:t>
            </a:r>
          </a:p>
          <a:p>
            <a:pPr lvl="1"/>
            <a:r>
              <a:rPr lang="en-US" dirty="0">
                <a:hlinkClick r:id="rId2"/>
              </a:rPr>
              <a:t>http://www.aises.org/membership</a:t>
            </a:r>
            <a:r>
              <a:rPr lang="en-US" dirty="0"/>
              <a:t> </a:t>
            </a:r>
          </a:p>
          <a:p>
            <a:r>
              <a:rPr lang="en-US" dirty="0"/>
              <a:t>NASEP Program (U of A). Application deadline </a:t>
            </a:r>
            <a:r>
              <a:rPr lang="en-US" b="1" dirty="0"/>
              <a:t>March 27</a:t>
            </a:r>
            <a:r>
              <a:rPr lang="en-US" b="1" baseline="30000" dirty="0"/>
              <a:t>th</a:t>
            </a:r>
            <a:endParaRPr lang="en-US" b="1" dirty="0"/>
          </a:p>
          <a:p>
            <a:r>
              <a:rPr lang="en-US" dirty="0"/>
              <a:t>ASU Native American Alumni Chapter (NAAC)</a:t>
            </a:r>
          </a:p>
          <a:p>
            <a:pPr lvl="1"/>
            <a:r>
              <a:rPr lang="en-US" dirty="0"/>
              <a:t>Quarterly board and elections meeting, </a:t>
            </a:r>
            <a:r>
              <a:rPr lang="en-US" b="1" dirty="0"/>
              <a:t>March 31</a:t>
            </a:r>
            <a:r>
              <a:rPr lang="en-US" b="1" baseline="30000" dirty="0"/>
              <a:t>st </a:t>
            </a:r>
            <a:r>
              <a:rPr lang="en-US" b="1" dirty="0"/>
              <a:t>@ 12PM </a:t>
            </a:r>
          </a:p>
          <a:p>
            <a:pPr lvl="1"/>
            <a:r>
              <a:rPr lang="en-US" dirty="0"/>
              <a:t>Annual Spring Breakfast &amp; Social, </a:t>
            </a:r>
            <a:r>
              <a:rPr lang="en-US" b="1" dirty="0"/>
              <a:t>April 13</a:t>
            </a:r>
            <a:r>
              <a:rPr lang="en-US" b="1" baseline="30000" dirty="0"/>
              <a:t>th</a:t>
            </a:r>
            <a:r>
              <a:rPr lang="en-US" b="1" dirty="0"/>
              <a:t> @ 9AM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3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BE3F2B-CB30-4110-8FE5-67F5902B4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Stay Connected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D06FCF-7224-4F8B-A334-9901CD3F14F5}"/>
              </a:ext>
            </a:extLst>
          </p:cNvPr>
          <p:cNvSpPr txBox="1">
            <a:spLocks/>
          </p:cNvSpPr>
          <p:nvPr/>
        </p:nvSpPr>
        <p:spPr>
          <a:xfrm>
            <a:off x="2785900" y="3116722"/>
            <a:ext cx="1310640" cy="572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dirty="0"/>
              <a:t>Like the </a:t>
            </a:r>
            <a:r>
              <a:rPr lang="en-US" b="1" dirty="0"/>
              <a:t>Phoenix AISES </a:t>
            </a:r>
            <a:r>
              <a:rPr lang="en-US" dirty="0"/>
              <a:t>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131747-C218-49E9-9913-B682553A1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470" y="1780204"/>
            <a:ext cx="1310640" cy="1310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F6BF78-54C9-496D-B410-C5B0CA539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543" y="1926413"/>
            <a:ext cx="1018222" cy="1018222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647B45C6-D29B-4377-8712-02BF0E527F80}"/>
              </a:ext>
            </a:extLst>
          </p:cNvPr>
          <p:cNvSpPr txBox="1">
            <a:spLocks/>
          </p:cNvSpPr>
          <p:nvPr/>
        </p:nvSpPr>
        <p:spPr>
          <a:xfrm>
            <a:off x="5170778" y="3123387"/>
            <a:ext cx="1445752" cy="375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@</a:t>
            </a:r>
            <a:r>
              <a:rPr lang="en-US" b="1" dirty="0" err="1"/>
              <a:t>phxaises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F87D9AA-BF29-4842-9C8F-BB3563910A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09" r="11621"/>
          <a:stretch/>
        </p:blipFill>
        <p:spPr>
          <a:xfrm>
            <a:off x="7534643" y="1841174"/>
            <a:ext cx="1350715" cy="11887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93EB8286-5E70-4EB2-8F0D-871D9B7E35E6}"/>
              </a:ext>
            </a:extLst>
          </p:cNvPr>
          <p:cNvSpPr txBox="1">
            <a:spLocks/>
          </p:cNvSpPr>
          <p:nvPr/>
        </p:nvSpPr>
        <p:spPr>
          <a:xfrm>
            <a:off x="7487124" y="3123387"/>
            <a:ext cx="1445752" cy="375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@</a:t>
            </a:r>
            <a:r>
              <a:rPr lang="en-US" b="1" dirty="0" err="1"/>
              <a:t>phxaises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968D5C-45B0-4B87-8B93-50748BAE1C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247" y="4303209"/>
            <a:ext cx="2307050" cy="62636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EF29293E-0C34-4911-86EA-7602AD4302DB}"/>
              </a:ext>
            </a:extLst>
          </p:cNvPr>
          <p:cNvSpPr txBox="1">
            <a:spLocks/>
          </p:cNvSpPr>
          <p:nvPr/>
        </p:nvSpPr>
        <p:spPr>
          <a:xfrm>
            <a:off x="3612896" y="5014139"/>
            <a:ext cx="1445752" cy="5726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Phoenix AISES</a:t>
            </a:r>
          </a:p>
        </p:txBody>
      </p:sp>
      <p:pic>
        <p:nvPicPr>
          <p:cNvPr id="2050" name="Picture 2" descr="Image result for gmail logo">
            <a:extLst>
              <a:ext uri="{FF2B5EF4-FFF2-40B4-BE49-F238E27FC236}">
                <a16:creationId xmlns:a16="http://schemas.microsoft.com/office/drawing/2014/main" xmlns="" id="{3553F0F6-41FB-4D89-A744-37DC37482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7" t="12828" r="24498" b="12828"/>
          <a:stretch/>
        </p:blipFill>
        <p:spPr bwMode="auto">
          <a:xfrm>
            <a:off x="7328503" y="4303209"/>
            <a:ext cx="1150327" cy="882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58EE4431-0C77-4239-8099-E9FEEF52BBF2}"/>
              </a:ext>
            </a:extLst>
          </p:cNvPr>
          <p:cNvSpPr txBox="1">
            <a:spLocks/>
          </p:cNvSpPr>
          <p:nvPr/>
        </p:nvSpPr>
        <p:spPr>
          <a:xfrm>
            <a:off x="1159970" y="5659595"/>
            <a:ext cx="1445752" cy="5726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CF903680-4831-4AC4-9F0B-A473460246F3}"/>
              </a:ext>
            </a:extLst>
          </p:cNvPr>
          <p:cNvSpPr txBox="1">
            <a:spLocks/>
          </p:cNvSpPr>
          <p:nvPr/>
        </p:nvSpPr>
        <p:spPr>
          <a:xfrm>
            <a:off x="6664021" y="5191431"/>
            <a:ext cx="2474728" cy="5726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Email </a:t>
            </a:r>
            <a:r>
              <a:rPr lang="en-US" b="1" dirty="0">
                <a:hlinkClick r:id="rId7"/>
              </a:rPr>
              <a:t>phxaises1@gmail.com</a:t>
            </a:r>
            <a:r>
              <a:rPr lang="en-US" b="1" dirty="0"/>
              <a:t> </a:t>
            </a:r>
            <a:r>
              <a:rPr lang="en-US" dirty="0"/>
              <a:t>to be placed on list serv</a:t>
            </a:r>
          </a:p>
        </p:txBody>
      </p:sp>
    </p:spTree>
    <p:extLst>
      <p:ext uri="{BB962C8B-B14F-4D97-AF65-F5344CB8AC3E}">
        <p14:creationId xmlns:p14="http://schemas.microsoft.com/office/powerpoint/2010/main" val="3999983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247" y="452718"/>
            <a:ext cx="8266587" cy="1400530"/>
          </a:xfrm>
        </p:spPr>
        <p:txBody>
          <a:bodyPr/>
          <a:lstStyle/>
          <a:p>
            <a:r>
              <a:rPr lang="en-US"/>
              <a:t>Committee Breakout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992688" cy="4195481"/>
          </a:xfrm>
        </p:spPr>
        <p:txBody>
          <a:bodyPr>
            <a:normAutofit fontScale="70000" lnSpcReduction="20000"/>
          </a:bodyPr>
          <a:lstStyle/>
          <a:p>
            <a:r>
              <a:rPr lang="en-US" b="1"/>
              <a:t>President/Golf Tournament Committee Chair</a:t>
            </a:r>
          </a:p>
          <a:p>
            <a:pPr lvl="1"/>
            <a:r>
              <a:rPr lang="en-US"/>
              <a:t>Aaron Watson, </a:t>
            </a:r>
            <a:r>
              <a:rPr lang="en-US">
                <a:hlinkClick r:id="rId2"/>
              </a:rPr>
              <a:t>arnwatson09@gmail.com</a:t>
            </a:r>
            <a:endParaRPr lang="en-US"/>
          </a:p>
          <a:p>
            <a:r>
              <a:rPr lang="en-US" b="1"/>
              <a:t>Vice-President</a:t>
            </a:r>
          </a:p>
          <a:p>
            <a:pPr lvl="1"/>
            <a:r>
              <a:rPr lang="en-US"/>
              <a:t>Louis Sisto, </a:t>
            </a:r>
            <a:r>
              <a:rPr lang="en-US">
                <a:hlinkClick r:id="rId3"/>
              </a:rPr>
              <a:t>lsisto@rpaeng.com</a:t>
            </a:r>
            <a:endParaRPr lang="en-US"/>
          </a:p>
          <a:p>
            <a:r>
              <a:rPr lang="en-US" b="1"/>
              <a:t>Treasurer</a:t>
            </a:r>
          </a:p>
          <a:p>
            <a:pPr lvl="1"/>
            <a:r>
              <a:rPr lang="en-US"/>
              <a:t>Martin Manuel, </a:t>
            </a:r>
            <a:r>
              <a:rPr lang="en-US">
                <a:hlinkClick r:id="rId4"/>
              </a:rPr>
              <a:t>martinmanuel602@gmail.com</a:t>
            </a:r>
            <a:endParaRPr lang="en-US"/>
          </a:p>
          <a:p>
            <a:r>
              <a:rPr lang="en-US" b="1"/>
              <a:t>Secretary</a:t>
            </a:r>
          </a:p>
          <a:p>
            <a:pPr lvl="1"/>
            <a:r>
              <a:rPr lang="en-US"/>
              <a:t>Jodeci Avalos, </a:t>
            </a:r>
            <a:r>
              <a:rPr lang="en-US">
                <a:hlinkClick r:id="rId5"/>
              </a:rPr>
              <a:t>quesha.avalos@gmail.com</a:t>
            </a:r>
            <a:endParaRPr lang="en-US"/>
          </a:p>
          <a:p>
            <a:r>
              <a:rPr lang="en-US" b="1"/>
              <a:t>Social Chair/Scholarship Committee Chair</a:t>
            </a:r>
          </a:p>
          <a:p>
            <a:pPr lvl="1"/>
            <a:r>
              <a:rPr lang="en-US"/>
              <a:t>Dawntaye Johnson, </a:t>
            </a:r>
            <a:r>
              <a:rPr lang="en-US">
                <a:hlinkClick r:id="rId6"/>
              </a:rPr>
              <a:t>dajohn21@asu.edu</a:t>
            </a:r>
            <a:endParaRPr lang="en-US"/>
          </a:p>
          <a:p>
            <a:r>
              <a:rPr lang="en-US" b="1"/>
              <a:t>Social Media Chair</a:t>
            </a:r>
          </a:p>
          <a:p>
            <a:pPr lvl="1"/>
            <a:r>
              <a:rPr lang="en-US"/>
              <a:t>Caitlin Watson, </a:t>
            </a:r>
            <a:r>
              <a:rPr lang="en-US">
                <a:hlinkClick r:id="rId7"/>
              </a:rPr>
              <a:t>caitlinwatson03@gmail.com</a:t>
            </a:r>
            <a:endParaRPr lang="en-US"/>
          </a:p>
          <a:p>
            <a:r>
              <a:rPr lang="en-US" b="1"/>
              <a:t>Marketing Manager</a:t>
            </a:r>
          </a:p>
          <a:p>
            <a:pPr lvl="1"/>
            <a:r>
              <a:rPr lang="en-US"/>
              <a:t>Leon Begay, </a:t>
            </a:r>
            <a:r>
              <a:rPr lang="en-US">
                <a:hlinkClick r:id="rId8"/>
              </a:rPr>
              <a:t>leonbegay2014@gmail.com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95876A1-1CC1-4FB6-883B-37E90C2FEE2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39" b="1482"/>
          <a:stretch/>
        </p:blipFill>
        <p:spPr>
          <a:xfrm>
            <a:off x="6640497" y="1440666"/>
            <a:ext cx="4728638" cy="5048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09958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70BDA80-627C-422A-AFFD-B7F1DC0F77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6533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690879"/>
            <a:ext cx="3682049" cy="5557519"/>
          </a:xfrm>
        </p:spPr>
        <p:txBody>
          <a:bodyPr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Mission of AISES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1998" y="690880"/>
            <a:ext cx="5712181" cy="5557519"/>
          </a:xfrm>
        </p:spPr>
        <p:txBody>
          <a:bodyPr anchor="ctr">
            <a:normAutofit/>
          </a:bodyPr>
          <a:lstStyle/>
          <a:p>
            <a:r>
              <a:rPr lang="en-US" sz="2800" dirty="0"/>
              <a:t>To increase substantially the representation of American Indians, Alaskan Natives, and Hawaiian/Pacific Islanders in engineering, science, mathematics, and other related technology disciplines.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7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853249"/>
            <a:ext cx="4396339" cy="440309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Call to Order</a:t>
            </a:r>
          </a:p>
          <a:p>
            <a:r>
              <a:rPr lang="en-US" dirty="0"/>
              <a:t>Introductions</a:t>
            </a:r>
          </a:p>
          <a:p>
            <a:r>
              <a:rPr lang="en-US" dirty="0"/>
              <a:t>Secretary’s Report</a:t>
            </a:r>
          </a:p>
          <a:p>
            <a:r>
              <a:rPr lang="en-US" dirty="0"/>
              <a:t>Treasurer’s Report</a:t>
            </a:r>
          </a:p>
          <a:p>
            <a:r>
              <a:rPr lang="en-US" dirty="0"/>
              <a:t>New PHX AISES Website</a:t>
            </a:r>
          </a:p>
          <a:p>
            <a:r>
              <a:rPr lang="en-US" dirty="0"/>
              <a:t>2019 PHX AISES Scholarship </a:t>
            </a:r>
          </a:p>
          <a:p>
            <a:r>
              <a:rPr lang="en-US" dirty="0"/>
              <a:t>2019 Golf Tournament</a:t>
            </a:r>
          </a:p>
          <a:p>
            <a:r>
              <a:rPr lang="en-US" dirty="0"/>
              <a:t>Social Events</a:t>
            </a:r>
          </a:p>
          <a:p>
            <a:r>
              <a:rPr lang="en-US" dirty="0"/>
              <a:t>Volunteering</a:t>
            </a:r>
          </a:p>
          <a:p>
            <a:r>
              <a:rPr lang="en-US" dirty="0"/>
              <a:t>Other Announcements</a:t>
            </a:r>
          </a:p>
          <a:p>
            <a:r>
              <a:rPr lang="en-US" dirty="0"/>
              <a:t>Committee Breakout Sessions</a:t>
            </a:r>
          </a:p>
          <a:p>
            <a:r>
              <a:rPr lang="en-US" dirty="0"/>
              <a:t>Adjournment</a:t>
            </a:r>
          </a:p>
          <a:p>
            <a:endParaRPr lang="en-US" dirty="0"/>
          </a:p>
        </p:txBody>
      </p:sp>
      <p:pic>
        <p:nvPicPr>
          <p:cNvPr id="5" name="Google Shape;94;p18"/>
          <p:cNvPicPr preferRelativeResize="0">
            <a:picLocks noGrp="1"/>
          </p:cNvPicPr>
          <p:nvPr>
            <p:ph sz="half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5752306" y="1853249"/>
            <a:ext cx="4396339" cy="4403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31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F3FC718-FDE3-4EF7-921E-A5F374EAF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96434A-E81A-4814-BD1F-8BC93EB2D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799"/>
            <a:ext cx="3108626" cy="14447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DB5645-BF69-4080-9C8F-6937458D8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855" y="3072385"/>
            <a:ext cx="3108057" cy="29474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2019 Executive Board</a:t>
            </a:r>
          </a:p>
          <a:p>
            <a:r>
              <a:rPr lang="en-US" sz="1400" dirty="0">
                <a:solidFill>
                  <a:srgbClr val="FFFFFF"/>
                </a:solidFill>
              </a:rPr>
              <a:t>Member introductions</a:t>
            </a: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xmlns="" id="{FAA0F719-3DC8-4F08-AD8F-5A845658CB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xmlns="" id="{7DCB61BE-FA0F-4EFB-BE0E-268BAD8E30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4B31EAA-7423-46F7-9B90-4AB2B09C35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BE81009-9EC2-4E30-A9D6-C09BF7C9E3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/>
          <a:srcRect l="2139" b="1482"/>
          <a:stretch/>
        </p:blipFill>
        <p:spPr>
          <a:xfrm>
            <a:off x="4907893" y="703341"/>
            <a:ext cx="5239411" cy="5596377"/>
          </a:xfrm>
          <a:prstGeom prst="rect">
            <a:avLst/>
          </a:prstGeom>
          <a:solidFill>
            <a:srgbClr val="FFFFFF">
              <a:shade val="85000"/>
            </a:srgbClr>
          </a:solidFill>
          <a:effectLst/>
        </p:spPr>
      </p:pic>
    </p:spTree>
    <p:extLst>
      <p:ext uri="{BB962C8B-B14F-4D97-AF65-F5344CB8AC3E}">
        <p14:creationId xmlns:p14="http://schemas.microsoft.com/office/powerpoint/2010/main" val="1566463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Secretary’s Report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Board Meetings</a:t>
            </a:r>
          </a:p>
          <a:p>
            <a:pPr lvl="1"/>
            <a:r>
              <a:rPr lang="en-US" sz="2000" dirty="0"/>
              <a:t>02/07/2019</a:t>
            </a:r>
          </a:p>
          <a:p>
            <a:pPr lvl="1"/>
            <a:r>
              <a:rPr lang="en-US" sz="2000" dirty="0"/>
              <a:t>02/28/2019</a:t>
            </a:r>
          </a:p>
        </p:txBody>
      </p:sp>
    </p:spTree>
    <p:extLst>
      <p:ext uri="{BB962C8B-B14F-4D97-AF65-F5344CB8AC3E}">
        <p14:creationId xmlns:p14="http://schemas.microsoft.com/office/powerpoint/2010/main" val="189101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Treasurer’s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Switching of account holder to from 2018 board to 2019 board</a:t>
            </a:r>
          </a:p>
        </p:txBody>
      </p:sp>
    </p:spTree>
    <p:extLst>
      <p:ext uri="{BB962C8B-B14F-4D97-AF65-F5344CB8AC3E}">
        <p14:creationId xmlns:p14="http://schemas.microsoft.com/office/powerpoint/2010/main" val="1757929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PHX AISES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www.phxaises.com</a:t>
            </a:r>
            <a:endParaRPr lang="en-US" dirty="0"/>
          </a:p>
          <a:p>
            <a:r>
              <a:rPr lang="en-US" dirty="0"/>
              <a:t>Designed by Leon Begay</a:t>
            </a:r>
          </a:p>
          <a:p>
            <a:pPr lvl="1"/>
            <a:r>
              <a:rPr lang="en-US" dirty="0">
                <a:hlinkClick r:id="rId3"/>
              </a:rPr>
              <a:t>leonbegay2014@gmail.com</a:t>
            </a:r>
            <a:endParaRPr lang="en-US" dirty="0"/>
          </a:p>
          <a:p>
            <a:pPr lvl="1"/>
            <a:r>
              <a:rPr lang="en-US" dirty="0"/>
              <a:t>Thank You!</a:t>
            </a:r>
          </a:p>
          <a:p>
            <a:r>
              <a:rPr lang="en-US" dirty="0"/>
              <a:t>Inquiry Section</a:t>
            </a:r>
          </a:p>
          <a:p>
            <a:r>
              <a:rPr lang="en-US" dirty="0"/>
              <a:t>Member Highlights</a:t>
            </a:r>
          </a:p>
          <a:p>
            <a:r>
              <a:rPr lang="en-US" dirty="0"/>
              <a:t>Download Calendar</a:t>
            </a:r>
          </a:p>
          <a:p>
            <a:r>
              <a:rPr lang="en-US" dirty="0"/>
              <a:t>Review General Meeting Presentations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A2D79A-43B6-46D7-ADBA-F1BC9C709A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141" r="904" b="777"/>
          <a:stretch/>
        </p:blipFill>
        <p:spPr>
          <a:xfrm>
            <a:off x="5917540" y="2052917"/>
            <a:ext cx="5844127" cy="284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88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1450259"/>
            <a:ext cx="3753599" cy="14421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600" dirty="0"/>
              <a:t>2019 PHX AISES Scholarship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771192"/>
            <a:ext cx="4138904" cy="370603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Who can apply: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Incoming Fall 2019 Freshman</a:t>
            </a:r>
          </a:p>
          <a:p>
            <a:pPr lvl="2">
              <a:lnSpc>
                <a:spcPct val="90000"/>
              </a:lnSpc>
            </a:pPr>
            <a:r>
              <a:rPr lang="en-US" sz="1200" dirty="0"/>
              <a:t>$500 Scholarship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Current Enrolled College</a:t>
            </a:r>
          </a:p>
          <a:p>
            <a:pPr lvl="2">
              <a:lnSpc>
                <a:spcPct val="90000"/>
              </a:lnSpc>
            </a:pPr>
            <a:r>
              <a:rPr lang="en-US" sz="1200" dirty="0"/>
              <a:t>$1000 Scholarship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Must be Full-Time Student (12 credit hours)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Must be a National AISES Member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Must Complete Application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Deadline: Posted Mark by June 30</a:t>
            </a:r>
            <a:r>
              <a:rPr lang="en-US" sz="1200" baseline="30000" dirty="0"/>
              <a:t>th</a:t>
            </a:r>
            <a:r>
              <a:rPr lang="en-US" sz="1200" dirty="0"/>
              <a:t>, 2019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Need Volunteers for the Scholarship View Committee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Email </a:t>
            </a:r>
            <a:r>
              <a:rPr lang="en-US" sz="1200" dirty="0">
                <a:hlinkClick r:id="rId7"/>
              </a:rPr>
              <a:t>phxaises1@gmail.com</a:t>
            </a:r>
            <a:r>
              <a:rPr lang="en-US" sz="1200" dirty="0"/>
              <a:t> for more information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10E2716-8721-42DE-B189-A48F1E47A2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8"/>
          <a:srcRect t="10658" r="1" b="10237"/>
          <a:stretch/>
        </p:blipFill>
        <p:spPr>
          <a:xfrm>
            <a:off x="5050389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8505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1450259"/>
            <a:ext cx="3753599" cy="14421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600"/>
              <a:t>2019 Golf Tournament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3072385"/>
            <a:ext cx="3754987" cy="294741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Working on obtaining a venue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Target in September and November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Need Sponsors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Accepting Donations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Need Volunteers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Planning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Fundraising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Running the event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Email </a:t>
            </a:r>
            <a:r>
              <a:rPr lang="en-US" sz="1400" dirty="0">
                <a:hlinkClick r:id="rId7"/>
              </a:rPr>
              <a:t>phxaises1@gmail.com</a:t>
            </a:r>
            <a:r>
              <a:rPr lang="en-US" sz="1400" dirty="0"/>
              <a:t> for more information</a:t>
            </a:r>
          </a:p>
          <a:p>
            <a:pPr>
              <a:lnSpc>
                <a:spcPct val="90000"/>
              </a:lnSpc>
            </a:pPr>
            <a:endParaRPr lang="en-US" sz="1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3F091EF-E6DB-4ABA-8F3F-DFEF8568B9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8"/>
          <a:srcRect t="6127" r="1" b="1"/>
          <a:stretch/>
        </p:blipFill>
        <p:spPr>
          <a:xfrm>
            <a:off x="5050389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605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424</Words>
  <Application>Microsoft Office PowerPoint</Application>
  <PresentationFormat>Widescreen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Century Gothic</vt:lpstr>
      <vt:lpstr>Arial</vt:lpstr>
      <vt:lpstr>Wingdings 3</vt:lpstr>
      <vt:lpstr>Ion</vt:lpstr>
      <vt:lpstr>Phoenix AISES General Meeting- March 2019 </vt:lpstr>
      <vt:lpstr>Mission of AISES</vt:lpstr>
      <vt:lpstr>Agenda</vt:lpstr>
      <vt:lpstr>Introductions</vt:lpstr>
      <vt:lpstr>Secretary’s Report</vt:lpstr>
      <vt:lpstr>Treasurer’s Report</vt:lpstr>
      <vt:lpstr>New PHX AISES Website</vt:lpstr>
      <vt:lpstr>2019 PHX AISES Scholarship</vt:lpstr>
      <vt:lpstr>2019 Golf Tournament</vt:lpstr>
      <vt:lpstr>Social Events</vt:lpstr>
      <vt:lpstr>Volunteering</vt:lpstr>
      <vt:lpstr>Member Involvement</vt:lpstr>
      <vt:lpstr>Other Announcements</vt:lpstr>
      <vt:lpstr>Stay Connected</vt:lpstr>
      <vt:lpstr>Committee Breakout Session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Phoenix AISES General Meeting- March 2019 </dc:title>
  <dc:creator>Watson, Aaron0</dc:creator>
  <cp:lastModifiedBy>Aaron</cp:lastModifiedBy>
  <cp:revision>3</cp:revision>
  <dcterms:created xsi:type="dcterms:W3CDTF">2019-03-21T19:29:53Z</dcterms:created>
  <dcterms:modified xsi:type="dcterms:W3CDTF">2019-03-26T04:32:14Z</dcterms:modified>
</cp:coreProperties>
</file>